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58" r:id="rId3"/>
    <p:sldId id="260" r:id="rId4"/>
    <p:sldId id="274" r:id="rId5"/>
    <p:sldId id="262" r:id="rId6"/>
    <p:sldId id="282" r:id="rId7"/>
    <p:sldId id="265" r:id="rId8"/>
    <p:sldId id="279" r:id="rId9"/>
    <p:sldId id="280" r:id="rId10"/>
    <p:sldId id="281" r:id="rId11"/>
    <p:sldId id="264" r:id="rId12"/>
    <p:sldId id="263" r:id="rId13"/>
    <p:sldId id="275" r:id="rId14"/>
    <p:sldId id="267" r:id="rId15"/>
    <p:sldId id="272" r:id="rId16"/>
    <p:sldId id="271" r:id="rId17"/>
    <p:sldId id="270" r:id="rId18"/>
    <p:sldId id="269" r:id="rId19"/>
    <p:sldId id="268" r:id="rId20"/>
    <p:sldId id="276" r:id="rId21"/>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2" d="100"/>
          <a:sy n="142" d="100"/>
        </p:scale>
        <p:origin x="-660"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9387EE-5DD4-4018-A7E9-3445A603D637}" type="datetimeFigureOut">
              <a:rPr lang="en-US" smtClean="0"/>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2860525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87EE-5DD4-4018-A7E9-3445A603D637}" type="datetimeFigureOut">
              <a:rPr lang="en-US" smtClean="0"/>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696295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87EE-5DD4-4018-A7E9-3445A603D637}" type="datetimeFigureOut">
              <a:rPr lang="en-US" smtClean="0"/>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568463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9387EE-5DD4-4018-A7E9-3445A603D637}" type="datetimeFigureOut">
              <a:rPr lang="en-US" smtClean="0"/>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122670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9387EE-5DD4-4018-A7E9-3445A603D637}" type="datetimeFigureOut">
              <a:rPr lang="en-US" smtClean="0"/>
              <a:t>1/11/2015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1993621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9387EE-5DD4-4018-A7E9-3445A603D637}" type="datetimeFigureOut">
              <a:rPr lang="en-US" smtClean="0"/>
              <a:t>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734711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9387EE-5DD4-4018-A7E9-3445A603D637}" type="datetimeFigureOut">
              <a:rPr lang="en-US" smtClean="0"/>
              <a:t>1/11/2015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3115727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9387EE-5DD4-4018-A7E9-3445A603D637}" type="datetimeFigureOut">
              <a:rPr lang="en-US" smtClean="0"/>
              <a:t>1/11/2015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184735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9387EE-5DD4-4018-A7E9-3445A603D637}" type="datetimeFigureOut">
              <a:rPr lang="en-US" smtClean="0"/>
              <a:t>1/11/2015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118696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9387EE-5DD4-4018-A7E9-3445A603D637}" type="datetimeFigureOut">
              <a:rPr lang="en-US" smtClean="0"/>
              <a:t>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3875065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9387EE-5DD4-4018-A7E9-3445A603D637}" type="datetimeFigureOut">
              <a:rPr lang="en-US" smtClean="0"/>
              <a:t>1/11/2015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67BD7B-79B7-4764-BD1E-9CC3CDF69F7C}" type="slidenum">
              <a:rPr lang="en-US" smtClean="0"/>
              <a:t>‹#›</a:t>
            </a:fld>
            <a:endParaRPr lang="en-US"/>
          </a:p>
        </p:txBody>
      </p:sp>
    </p:spTree>
    <p:extLst>
      <p:ext uri="{BB962C8B-B14F-4D97-AF65-F5344CB8AC3E}">
        <p14:creationId xmlns:p14="http://schemas.microsoft.com/office/powerpoint/2010/main" val="14864773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39387EE-5DD4-4018-A7E9-3445A603D637}" type="datetimeFigureOut">
              <a:rPr lang="en-US" smtClean="0"/>
              <a:t>1/11/2015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767BD7B-79B7-4764-BD1E-9CC3CDF69F7C}" type="slidenum">
              <a:rPr lang="en-US" smtClean="0"/>
              <a:t>‹#›</a:t>
            </a:fld>
            <a:endParaRPr lang="en-US"/>
          </a:p>
        </p:txBody>
      </p:sp>
    </p:spTree>
    <p:extLst>
      <p:ext uri="{BB962C8B-B14F-4D97-AF65-F5344CB8AC3E}">
        <p14:creationId xmlns:p14="http://schemas.microsoft.com/office/powerpoint/2010/main" val="3760557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9978" y="514350"/>
            <a:ext cx="9253113" cy="2514600"/>
          </a:xfrm>
        </p:spPr>
      </p:pic>
    </p:spTree>
    <p:extLst>
      <p:ext uri="{BB962C8B-B14F-4D97-AF65-F5344CB8AC3E}">
        <p14:creationId xmlns:p14="http://schemas.microsoft.com/office/powerpoint/2010/main" val="2921827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2677656"/>
          </a:xfrm>
          <a:prstGeom prst="rect">
            <a:avLst/>
          </a:prstGeom>
          <a:noFill/>
        </p:spPr>
        <p:txBody>
          <a:bodyPr wrap="square" rtlCol="0">
            <a:spAutoFit/>
          </a:bodyPr>
          <a:lstStyle/>
          <a:p>
            <a:r>
              <a:rPr lang="en-US" sz="2400" dirty="0" smtClean="0">
                <a:solidFill>
                  <a:schemeClr val="bg1"/>
                </a:solidFill>
              </a:rPr>
              <a:t>We believe in the Holy Spirit, the Lord, the giver of life, who proceeds from the Father and the Son, who with the Father and the Son is worshiped and glorified, who has spoken through the prophets.  We believe in the one holy catholic and apostolic Church.  We acknowledge one baptism for the forgiveness of sins.  We look for the resurrection of the dead, and the life of the world to come.  Amen.</a:t>
            </a:r>
            <a:endParaRPr lang="en-US" sz="2400" dirty="0" smtClean="0">
              <a:solidFill>
                <a:srgbClr val="FFFF00"/>
              </a:solidFill>
            </a:endParaRPr>
          </a:p>
        </p:txBody>
      </p:sp>
    </p:spTree>
    <p:extLst>
      <p:ext uri="{BB962C8B-B14F-4D97-AF65-F5344CB8AC3E}">
        <p14:creationId xmlns:p14="http://schemas.microsoft.com/office/powerpoint/2010/main" val="1811291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1200329"/>
          </a:xfrm>
          <a:prstGeom prst="rect">
            <a:avLst/>
          </a:prstGeom>
          <a:noFill/>
        </p:spPr>
        <p:txBody>
          <a:bodyPr wrap="square" rtlCol="0">
            <a:spAutoFit/>
          </a:bodyPr>
          <a:lstStyle/>
          <a:p>
            <a:r>
              <a:rPr lang="en-US" sz="2400" dirty="0" smtClean="0">
                <a:solidFill>
                  <a:schemeClr val="bg1"/>
                </a:solidFill>
              </a:rPr>
              <a:t>We are an apostolic church.</a:t>
            </a:r>
          </a:p>
          <a:p>
            <a:r>
              <a:rPr lang="en-US" sz="2400" dirty="0" smtClean="0">
                <a:solidFill>
                  <a:schemeClr val="bg1"/>
                </a:solidFill>
              </a:rPr>
              <a:t>We are a catholic church.</a:t>
            </a:r>
          </a:p>
          <a:p>
            <a:r>
              <a:rPr lang="en-US" sz="2400" dirty="0" smtClean="0">
                <a:solidFill>
                  <a:srgbClr val="FFFF00"/>
                </a:solidFill>
              </a:rPr>
              <a:t>We are a Reformation church.</a:t>
            </a:r>
          </a:p>
        </p:txBody>
      </p:sp>
    </p:spTree>
    <p:extLst>
      <p:ext uri="{BB962C8B-B14F-4D97-AF65-F5344CB8AC3E}">
        <p14:creationId xmlns:p14="http://schemas.microsoft.com/office/powerpoint/2010/main" val="1724063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1569660"/>
          </a:xfrm>
          <a:prstGeom prst="rect">
            <a:avLst/>
          </a:prstGeom>
          <a:noFill/>
        </p:spPr>
        <p:txBody>
          <a:bodyPr wrap="square" rtlCol="0">
            <a:spAutoFit/>
          </a:bodyPr>
          <a:lstStyle/>
          <a:p>
            <a:r>
              <a:rPr lang="en-US" sz="2400" dirty="0" smtClean="0">
                <a:solidFill>
                  <a:schemeClr val="bg1"/>
                </a:solidFill>
              </a:rPr>
              <a:t>We are an apostolic church.</a:t>
            </a:r>
          </a:p>
          <a:p>
            <a:r>
              <a:rPr lang="en-US" sz="2400" dirty="0" smtClean="0">
                <a:solidFill>
                  <a:schemeClr val="bg1"/>
                </a:solidFill>
              </a:rPr>
              <a:t>We are a catholic church.</a:t>
            </a:r>
          </a:p>
          <a:p>
            <a:r>
              <a:rPr lang="en-US" sz="2400" dirty="0" smtClean="0">
                <a:solidFill>
                  <a:schemeClr val="bg1"/>
                </a:solidFill>
              </a:rPr>
              <a:t>We are a Reformation church.</a:t>
            </a:r>
          </a:p>
          <a:p>
            <a:r>
              <a:rPr lang="en-US" sz="2400" dirty="0" smtClean="0">
                <a:solidFill>
                  <a:srgbClr val="FFFF00"/>
                </a:solidFill>
              </a:rPr>
              <a:t>We are an evangelical church.</a:t>
            </a:r>
            <a:endParaRPr lang="en-US" sz="2400" dirty="0">
              <a:solidFill>
                <a:srgbClr val="FFFF00"/>
              </a:solidFill>
            </a:endParaRPr>
          </a:p>
        </p:txBody>
      </p:sp>
    </p:spTree>
    <p:extLst>
      <p:ext uri="{BB962C8B-B14F-4D97-AF65-F5344CB8AC3E}">
        <p14:creationId xmlns:p14="http://schemas.microsoft.com/office/powerpoint/2010/main" val="1724063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9978" y="514350"/>
            <a:ext cx="9253113" cy="2514600"/>
          </a:xfrm>
        </p:spPr>
      </p:pic>
    </p:spTree>
    <p:extLst>
      <p:ext uri="{BB962C8B-B14F-4D97-AF65-F5344CB8AC3E}">
        <p14:creationId xmlns:p14="http://schemas.microsoft.com/office/powerpoint/2010/main" val="3861947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461665"/>
          </a:xfrm>
          <a:prstGeom prst="rect">
            <a:avLst/>
          </a:prstGeom>
          <a:noFill/>
        </p:spPr>
        <p:txBody>
          <a:bodyPr wrap="square" rtlCol="0">
            <a:spAutoFit/>
          </a:bodyPr>
          <a:lstStyle/>
          <a:p>
            <a:r>
              <a:rPr lang="en-US" sz="2400" dirty="0" smtClean="0">
                <a:solidFill>
                  <a:srgbClr val="FFFF00"/>
                </a:solidFill>
              </a:rPr>
              <a:t>We affirm the centrality of the word of God.</a:t>
            </a:r>
          </a:p>
        </p:txBody>
      </p:sp>
    </p:spTree>
    <p:extLst>
      <p:ext uri="{BB962C8B-B14F-4D97-AF65-F5344CB8AC3E}">
        <p14:creationId xmlns:p14="http://schemas.microsoft.com/office/powerpoint/2010/main" val="2686262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830997"/>
          </a:xfrm>
          <a:prstGeom prst="rect">
            <a:avLst/>
          </a:prstGeom>
          <a:noFill/>
        </p:spPr>
        <p:txBody>
          <a:bodyPr wrap="square" rtlCol="0">
            <a:spAutoFit/>
          </a:bodyPr>
          <a:lstStyle/>
          <a:p>
            <a:r>
              <a:rPr lang="en-US" sz="2400" dirty="0" smtClean="0">
                <a:solidFill>
                  <a:schemeClr val="bg1"/>
                </a:solidFill>
              </a:rPr>
              <a:t>We affirm the centrality of the word of God.</a:t>
            </a:r>
          </a:p>
          <a:p>
            <a:r>
              <a:rPr lang="en-US" sz="2400" dirty="0" smtClean="0">
                <a:solidFill>
                  <a:srgbClr val="FFFF00"/>
                </a:solidFill>
              </a:rPr>
              <a:t>We affirm the necessity of the new birth.</a:t>
            </a:r>
          </a:p>
        </p:txBody>
      </p:sp>
    </p:spTree>
    <p:extLst>
      <p:ext uri="{BB962C8B-B14F-4D97-AF65-F5344CB8AC3E}">
        <p14:creationId xmlns:p14="http://schemas.microsoft.com/office/powerpoint/2010/main" val="4288258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1200329"/>
          </a:xfrm>
          <a:prstGeom prst="rect">
            <a:avLst/>
          </a:prstGeom>
          <a:noFill/>
        </p:spPr>
        <p:txBody>
          <a:bodyPr wrap="square" rtlCol="0">
            <a:spAutoFit/>
          </a:bodyPr>
          <a:lstStyle/>
          <a:p>
            <a:r>
              <a:rPr lang="en-US" sz="2400" dirty="0" smtClean="0">
                <a:solidFill>
                  <a:schemeClr val="bg1"/>
                </a:solidFill>
              </a:rPr>
              <a:t>We affirm the centrality of the word of God.</a:t>
            </a:r>
          </a:p>
          <a:p>
            <a:r>
              <a:rPr lang="en-US" sz="2400" dirty="0" smtClean="0">
                <a:solidFill>
                  <a:schemeClr val="bg1"/>
                </a:solidFill>
              </a:rPr>
              <a:t>We affirm the necessity of the new birth.</a:t>
            </a:r>
          </a:p>
          <a:p>
            <a:r>
              <a:rPr lang="en-US" sz="2400" dirty="0" smtClean="0">
                <a:solidFill>
                  <a:srgbClr val="FFFF00"/>
                </a:solidFill>
              </a:rPr>
              <a:t>We affirm a commitment to the whole mission of the Church.</a:t>
            </a:r>
          </a:p>
        </p:txBody>
      </p:sp>
    </p:spTree>
    <p:extLst>
      <p:ext uri="{BB962C8B-B14F-4D97-AF65-F5344CB8AC3E}">
        <p14:creationId xmlns:p14="http://schemas.microsoft.com/office/powerpoint/2010/main" val="4288258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1569660"/>
          </a:xfrm>
          <a:prstGeom prst="rect">
            <a:avLst/>
          </a:prstGeom>
          <a:noFill/>
        </p:spPr>
        <p:txBody>
          <a:bodyPr wrap="square" rtlCol="0">
            <a:spAutoFit/>
          </a:bodyPr>
          <a:lstStyle/>
          <a:p>
            <a:r>
              <a:rPr lang="en-US" sz="2400" dirty="0" smtClean="0">
                <a:solidFill>
                  <a:schemeClr val="bg1"/>
                </a:solidFill>
              </a:rPr>
              <a:t>We affirm the centrality of the word of God.</a:t>
            </a:r>
          </a:p>
          <a:p>
            <a:r>
              <a:rPr lang="en-US" sz="2400" dirty="0" smtClean="0">
                <a:solidFill>
                  <a:schemeClr val="bg1"/>
                </a:solidFill>
              </a:rPr>
              <a:t>We affirm the necessity of the new birth.</a:t>
            </a:r>
          </a:p>
          <a:p>
            <a:r>
              <a:rPr lang="en-US" sz="2400" dirty="0" smtClean="0">
                <a:solidFill>
                  <a:schemeClr val="bg1"/>
                </a:solidFill>
              </a:rPr>
              <a:t>We affirm a commitment to the whole mission of the Church.</a:t>
            </a:r>
          </a:p>
          <a:p>
            <a:r>
              <a:rPr lang="en-US" sz="2400" dirty="0" smtClean="0">
                <a:solidFill>
                  <a:srgbClr val="FFFF00"/>
                </a:solidFill>
              </a:rPr>
              <a:t>We affirm the Church as a fellowship of believers.</a:t>
            </a:r>
          </a:p>
        </p:txBody>
      </p:sp>
    </p:spTree>
    <p:extLst>
      <p:ext uri="{BB962C8B-B14F-4D97-AF65-F5344CB8AC3E}">
        <p14:creationId xmlns:p14="http://schemas.microsoft.com/office/powerpoint/2010/main" val="4288258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1938992"/>
          </a:xfrm>
          <a:prstGeom prst="rect">
            <a:avLst/>
          </a:prstGeom>
          <a:noFill/>
        </p:spPr>
        <p:txBody>
          <a:bodyPr wrap="square" rtlCol="0">
            <a:spAutoFit/>
          </a:bodyPr>
          <a:lstStyle/>
          <a:p>
            <a:r>
              <a:rPr lang="en-US" sz="2400" dirty="0" smtClean="0">
                <a:solidFill>
                  <a:schemeClr val="bg1"/>
                </a:solidFill>
              </a:rPr>
              <a:t>We affirm the centrality of the word of God.</a:t>
            </a:r>
          </a:p>
          <a:p>
            <a:r>
              <a:rPr lang="en-US" sz="2400" dirty="0" smtClean="0">
                <a:solidFill>
                  <a:schemeClr val="bg1"/>
                </a:solidFill>
              </a:rPr>
              <a:t>We affirm the necessity of the new birth.</a:t>
            </a:r>
          </a:p>
          <a:p>
            <a:r>
              <a:rPr lang="en-US" sz="2400" dirty="0" smtClean="0">
                <a:solidFill>
                  <a:schemeClr val="bg1"/>
                </a:solidFill>
              </a:rPr>
              <a:t>We affirm a commitment to the whole mission of the Church.</a:t>
            </a:r>
          </a:p>
          <a:p>
            <a:r>
              <a:rPr lang="en-US" sz="2400" dirty="0" smtClean="0">
                <a:solidFill>
                  <a:schemeClr val="bg1"/>
                </a:solidFill>
              </a:rPr>
              <a:t>We affirm the Church as a fellowship of believers.</a:t>
            </a:r>
          </a:p>
          <a:p>
            <a:r>
              <a:rPr lang="en-US" sz="2400" dirty="0" smtClean="0">
                <a:solidFill>
                  <a:srgbClr val="FFFF00"/>
                </a:solidFill>
              </a:rPr>
              <a:t>We affirm a conscious dependence on the Holy Spirit.</a:t>
            </a:r>
          </a:p>
        </p:txBody>
      </p:sp>
    </p:spTree>
    <p:extLst>
      <p:ext uri="{BB962C8B-B14F-4D97-AF65-F5344CB8AC3E}">
        <p14:creationId xmlns:p14="http://schemas.microsoft.com/office/powerpoint/2010/main" val="4288258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2308324"/>
          </a:xfrm>
          <a:prstGeom prst="rect">
            <a:avLst/>
          </a:prstGeom>
          <a:noFill/>
        </p:spPr>
        <p:txBody>
          <a:bodyPr wrap="square" rtlCol="0">
            <a:spAutoFit/>
          </a:bodyPr>
          <a:lstStyle/>
          <a:p>
            <a:r>
              <a:rPr lang="en-US" sz="2400" dirty="0" smtClean="0">
                <a:solidFill>
                  <a:schemeClr val="bg1"/>
                </a:solidFill>
              </a:rPr>
              <a:t>We affirm the centrality of the word of God.</a:t>
            </a:r>
          </a:p>
          <a:p>
            <a:r>
              <a:rPr lang="en-US" sz="2400" dirty="0" smtClean="0">
                <a:solidFill>
                  <a:schemeClr val="bg1"/>
                </a:solidFill>
              </a:rPr>
              <a:t>We affirm the necessity of the new birth.</a:t>
            </a:r>
          </a:p>
          <a:p>
            <a:r>
              <a:rPr lang="en-US" sz="2400" dirty="0" smtClean="0">
                <a:solidFill>
                  <a:schemeClr val="bg1"/>
                </a:solidFill>
              </a:rPr>
              <a:t>We affirm a commitment to the whole mission of the Church.</a:t>
            </a:r>
          </a:p>
          <a:p>
            <a:r>
              <a:rPr lang="en-US" sz="2400" dirty="0" smtClean="0">
                <a:solidFill>
                  <a:schemeClr val="bg1"/>
                </a:solidFill>
              </a:rPr>
              <a:t>We affirm the Church as a fellowship of believers.</a:t>
            </a:r>
          </a:p>
          <a:p>
            <a:r>
              <a:rPr lang="en-US" sz="2400" dirty="0" smtClean="0">
                <a:solidFill>
                  <a:schemeClr val="bg1"/>
                </a:solidFill>
              </a:rPr>
              <a:t>We affirm a conscious dependence on the Holy Spirit.</a:t>
            </a:r>
          </a:p>
          <a:p>
            <a:r>
              <a:rPr lang="en-US" sz="2400" dirty="0" smtClean="0">
                <a:solidFill>
                  <a:srgbClr val="FFFF00"/>
                </a:solidFill>
              </a:rPr>
              <a:t>We affirm the reality of freedom in Christ.</a:t>
            </a:r>
            <a:endParaRPr lang="en-US" sz="2400" dirty="0">
              <a:solidFill>
                <a:srgbClr val="FFFF00"/>
              </a:solidFill>
            </a:endParaRPr>
          </a:p>
        </p:txBody>
      </p:sp>
    </p:spTree>
    <p:extLst>
      <p:ext uri="{BB962C8B-B14F-4D97-AF65-F5344CB8AC3E}">
        <p14:creationId xmlns:p14="http://schemas.microsoft.com/office/powerpoint/2010/main" val="4288258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2677656"/>
          </a:xfrm>
          <a:prstGeom prst="rect">
            <a:avLst/>
          </a:prstGeom>
          <a:noFill/>
        </p:spPr>
        <p:txBody>
          <a:bodyPr wrap="square" rtlCol="0">
            <a:spAutoFit/>
          </a:bodyPr>
          <a:lstStyle/>
          <a:p>
            <a:r>
              <a:rPr lang="en-US" sz="2400" dirty="0" smtClean="0">
                <a:solidFill>
                  <a:schemeClr val="bg1"/>
                </a:solidFill>
              </a:rPr>
              <a:t>10 You, however, know all about my teaching, my way of life, my purpose, faith, patience, love, endurance, 11 persecutions, sufferings--what kinds of things happened to me in Antioch, </a:t>
            </a:r>
            <a:r>
              <a:rPr lang="en-US" sz="2400" dirty="0" err="1" smtClean="0">
                <a:solidFill>
                  <a:schemeClr val="bg1"/>
                </a:solidFill>
              </a:rPr>
              <a:t>Iconium</a:t>
            </a:r>
            <a:r>
              <a:rPr lang="en-US" sz="2400" dirty="0" smtClean="0">
                <a:solidFill>
                  <a:schemeClr val="bg1"/>
                </a:solidFill>
              </a:rPr>
              <a:t> and </a:t>
            </a:r>
            <a:r>
              <a:rPr lang="en-US" sz="2400" dirty="0" err="1" smtClean="0">
                <a:solidFill>
                  <a:schemeClr val="bg1"/>
                </a:solidFill>
              </a:rPr>
              <a:t>Lystra</a:t>
            </a:r>
            <a:r>
              <a:rPr lang="en-US" sz="2400" dirty="0" smtClean="0">
                <a:solidFill>
                  <a:schemeClr val="bg1"/>
                </a:solidFill>
              </a:rPr>
              <a:t>, the persecutions I endured. Yet the Lord rescued me from all of them. 12 In fact, everyone who wants to live a godly life in Christ Jesus will be persecuted, 13 while evil men and impostors will go from bad to worse, deceiving and being deceived. </a:t>
            </a:r>
            <a:endParaRPr lang="en-US" sz="2400" dirty="0">
              <a:solidFill>
                <a:schemeClr val="bg1"/>
              </a:solidFill>
            </a:endParaRPr>
          </a:p>
        </p:txBody>
      </p:sp>
    </p:spTree>
    <p:extLst>
      <p:ext uri="{BB962C8B-B14F-4D97-AF65-F5344CB8AC3E}">
        <p14:creationId xmlns:p14="http://schemas.microsoft.com/office/powerpoint/2010/main" val="3206140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9978" y="514350"/>
            <a:ext cx="9253113" cy="2514600"/>
          </a:xfrm>
        </p:spPr>
      </p:pic>
    </p:spTree>
    <p:extLst>
      <p:ext uri="{BB962C8B-B14F-4D97-AF65-F5344CB8AC3E}">
        <p14:creationId xmlns:p14="http://schemas.microsoft.com/office/powerpoint/2010/main" val="3861947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3046988"/>
          </a:xfrm>
          <a:prstGeom prst="rect">
            <a:avLst/>
          </a:prstGeom>
          <a:noFill/>
        </p:spPr>
        <p:txBody>
          <a:bodyPr wrap="square" rtlCol="0">
            <a:spAutoFit/>
          </a:bodyPr>
          <a:lstStyle/>
          <a:p>
            <a:r>
              <a:rPr lang="en-US" sz="2400" dirty="0" smtClean="0">
                <a:solidFill>
                  <a:schemeClr val="bg1"/>
                </a:solidFill>
              </a:rPr>
              <a:t>14 But as for you, continue in what you have learned and have become convinced of, because you know those from whom you learned it, 15 and how from infancy you have known the holy Scriptures, which are able to make you wise for salvation through faith in Christ Jesus. 16 All Scripture is God-breathed and is useful for teaching, rebuking, correcting and training in righteousness, 17 so that the man of God may be thoroughly equipped for every good work.</a:t>
            </a:r>
            <a:endParaRPr lang="en-US" sz="2400" dirty="0">
              <a:solidFill>
                <a:schemeClr val="bg1"/>
              </a:solidFill>
            </a:endParaRPr>
          </a:p>
        </p:txBody>
      </p:sp>
    </p:spTree>
    <p:extLst>
      <p:ext uri="{BB962C8B-B14F-4D97-AF65-F5344CB8AC3E}">
        <p14:creationId xmlns:p14="http://schemas.microsoft.com/office/powerpoint/2010/main" val="674597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79978" y="514350"/>
            <a:ext cx="9253113" cy="2514600"/>
          </a:xfrm>
        </p:spPr>
      </p:pic>
    </p:spTree>
    <p:extLst>
      <p:ext uri="{BB962C8B-B14F-4D97-AF65-F5344CB8AC3E}">
        <p14:creationId xmlns:p14="http://schemas.microsoft.com/office/powerpoint/2010/main" val="3861947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461665"/>
          </a:xfrm>
          <a:prstGeom prst="rect">
            <a:avLst/>
          </a:prstGeom>
          <a:noFill/>
        </p:spPr>
        <p:txBody>
          <a:bodyPr wrap="square" rtlCol="0">
            <a:spAutoFit/>
          </a:bodyPr>
          <a:lstStyle/>
          <a:p>
            <a:r>
              <a:rPr lang="en-US" sz="2400" dirty="0" smtClean="0">
                <a:solidFill>
                  <a:srgbClr val="FFFF00"/>
                </a:solidFill>
              </a:rPr>
              <a:t>We are an apostolic church.</a:t>
            </a:r>
          </a:p>
        </p:txBody>
      </p:sp>
    </p:spTree>
    <p:extLst>
      <p:ext uri="{BB962C8B-B14F-4D97-AF65-F5344CB8AC3E}">
        <p14:creationId xmlns:p14="http://schemas.microsoft.com/office/powerpoint/2010/main" val="18771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830997"/>
          </a:xfrm>
          <a:prstGeom prst="rect">
            <a:avLst/>
          </a:prstGeom>
          <a:noFill/>
        </p:spPr>
        <p:txBody>
          <a:bodyPr wrap="square" rtlCol="0">
            <a:spAutoFit/>
          </a:bodyPr>
          <a:lstStyle/>
          <a:p>
            <a:r>
              <a:rPr lang="en-US" sz="2400" dirty="0" smtClean="0">
                <a:solidFill>
                  <a:schemeClr val="bg1"/>
                </a:solidFill>
              </a:rPr>
              <a:t>We are an apostolic church.</a:t>
            </a:r>
          </a:p>
          <a:p>
            <a:r>
              <a:rPr lang="en-US" sz="2400" dirty="0" smtClean="0">
                <a:solidFill>
                  <a:srgbClr val="FFFF00"/>
                </a:solidFill>
              </a:rPr>
              <a:t>We are a catholic church.</a:t>
            </a:r>
          </a:p>
        </p:txBody>
      </p:sp>
    </p:spTree>
    <p:extLst>
      <p:ext uri="{BB962C8B-B14F-4D97-AF65-F5344CB8AC3E}">
        <p14:creationId xmlns:p14="http://schemas.microsoft.com/office/powerpoint/2010/main" val="1882522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830997"/>
          </a:xfrm>
          <a:prstGeom prst="rect">
            <a:avLst/>
          </a:prstGeom>
          <a:noFill/>
        </p:spPr>
        <p:txBody>
          <a:bodyPr wrap="square" rtlCol="0">
            <a:spAutoFit/>
          </a:bodyPr>
          <a:lstStyle/>
          <a:p>
            <a:r>
              <a:rPr lang="en-US" sz="2400" dirty="0" smtClean="0">
                <a:solidFill>
                  <a:schemeClr val="bg1"/>
                </a:solidFill>
              </a:rPr>
              <a:t>We believe in one God, the Father, the Almighty, the maker of heaven and earth, of all that is, seen and unseen.</a:t>
            </a:r>
            <a:endParaRPr lang="en-US" sz="2400" dirty="0" smtClean="0">
              <a:solidFill>
                <a:srgbClr val="FFFF00"/>
              </a:solidFill>
            </a:endParaRPr>
          </a:p>
        </p:txBody>
      </p:sp>
    </p:spTree>
    <p:extLst>
      <p:ext uri="{BB962C8B-B14F-4D97-AF65-F5344CB8AC3E}">
        <p14:creationId xmlns:p14="http://schemas.microsoft.com/office/powerpoint/2010/main" val="17240630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2308324"/>
          </a:xfrm>
          <a:prstGeom prst="rect">
            <a:avLst/>
          </a:prstGeom>
          <a:noFill/>
        </p:spPr>
        <p:txBody>
          <a:bodyPr wrap="square" rtlCol="0">
            <a:spAutoFit/>
          </a:bodyPr>
          <a:lstStyle/>
          <a:p>
            <a:r>
              <a:rPr lang="en-US" sz="2400" dirty="0" smtClean="0">
                <a:solidFill>
                  <a:schemeClr val="bg1"/>
                </a:solidFill>
              </a:rPr>
              <a:t>We believe in one Lord, Jesus Christ, the only Son of God, eternally begotten of the Father, God from God, Light from Light, true God from true God, begotten, not made, of one Being with the Father; through him all things were made.  For us and for our salvation he came down from heaven, was incarnate of the Holy Spirit and the Virgin Mary and became truly human.  </a:t>
            </a:r>
            <a:endParaRPr lang="en-US" sz="2400" dirty="0" smtClean="0">
              <a:solidFill>
                <a:srgbClr val="FFFF00"/>
              </a:solidFill>
            </a:endParaRPr>
          </a:p>
        </p:txBody>
      </p:sp>
    </p:spTree>
    <p:extLst>
      <p:ext uri="{BB962C8B-B14F-4D97-AF65-F5344CB8AC3E}">
        <p14:creationId xmlns:p14="http://schemas.microsoft.com/office/powerpoint/2010/main" val="901430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3"/>
          <p:cNvPicPr>
            <a:picLocks noChangeAspect="1"/>
          </p:cNvPicPr>
          <p:nvPr/>
        </p:nvPicPr>
        <p:blipFill>
          <a:blip r:embed="rId2" cstate="print">
            <a:extLst>
              <a:ext uri="{BEBA8EAE-BF5A-486C-A8C5-ECC9F3942E4B}">
                <a14:imgProps xmlns:a14="http://schemas.microsoft.com/office/drawing/2010/main">
                  <a14:imgLayer r:embed="rId3">
                    <a14:imgEffect>
                      <a14:brightnessContrast bright="-76000"/>
                    </a14:imgEffect>
                  </a14:imgLayer>
                </a14:imgProps>
              </a:ext>
              <a:ext uri="{28A0092B-C50C-407E-A947-70E740481C1C}">
                <a14:useLocalDpi xmlns:a14="http://schemas.microsoft.com/office/drawing/2010/main" val="0"/>
              </a:ext>
            </a:extLst>
          </a:blip>
          <a:stretch>
            <a:fillRect/>
          </a:stretch>
        </p:blipFill>
        <p:spPr>
          <a:xfrm>
            <a:off x="-79978" y="514350"/>
            <a:ext cx="9253113" cy="2514600"/>
          </a:xfrm>
          <a:prstGeom prst="rect">
            <a:avLst/>
          </a:prstGeom>
        </p:spPr>
      </p:pic>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5" name="TextBox 4"/>
          <p:cNvSpPr txBox="1"/>
          <p:nvPr/>
        </p:nvSpPr>
        <p:spPr>
          <a:xfrm>
            <a:off x="152400" y="285750"/>
            <a:ext cx="8686800" cy="1938992"/>
          </a:xfrm>
          <a:prstGeom prst="rect">
            <a:avLst/>
          </a:prstGeom>
          <a:noFill/>
        </p:spPr>
        <p:txBody>
          <a:bodyPr wrap="square" rtlCol="0">
            <a:spAutoFit/>
          </a:bodyPr>
          <a:lstStyle/>
          <a:p>
            <a:r>
              <a:rPr lang="en-US" sz="2400" dirty="0" smtClean="0">
                <a:solidFill>
                  <a:schemeClr val="bg1"/>
                </a:solidFill>
              </a:rPr>
              <a:t>For our sake he was crucified under Pontius Pilate; he suffered death and was buried.  On the third day he rose again in accordance with the Scriptures; he ascended into heaven and is seated at the right hand of the Father.  He will come again in glory to judge the living and the dead, and his kingdom will have no end.</a:t>
            </a:r>
            <a:endParaRPr lang="en-US" sz="2400" dirty="0" smtClean="0">
              <a:solidFill>
                <a:srgbClr val="FFFF00"/>
              </a:solidFill>
            </a:endParaRPr>
          </a:p>
        </p:txBody>
      </p:sp>
    </p:spTree>
    <p:extLst>
      <p:ext uri="{BB962C8B-B14F-4D97-AF65-F5344CB8AC3E}">
        <p14:creationId xmlns:p14="http://schemas.microsoft.com/office/powerpoint/2010/main" val="1811291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720</Words>
  <Application>Microsoft Office PowerPoint</Application>
  <PresentationFormat>On-screen Show (16:9)</PresentationFormat>
  <Paragraphs>37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 Teefey</dc:creator>
  <cp:lastModifiedBy>Dan Teefey</cp:lastModifiedBy>
  <cp:revision>9</cp:revision>
  <dcterms:created xsi:type="dcterms:W3CDTF">2015-01-11T11:59:41Z</dcterms:created>
  <dcterms:modified xsi:type="dcterms:W3CDTF">2015-01-11T13:27:06Z</dcterms:modified>
</cp:coreProperties>
</file>